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7"/>
  </p:notesMasterIdLst>
  <p:sldIdLst>
    <p:sldId id="256" r:id="rId2"/>
    <p:sldId id="282" r:id="rId3"/>
    <p:sldId id="1080" r:id="rId4"/>
    <p:sldId id="1091" r:id="rId5"/>
    <p:sldId id="1092" r:id="rId6"/>
    <p:sldId id="1093" r:id="rId7"/>
    <p:sldId id="1094" r:id="rId8"/>
    <p:sldId id="1095" r:id="rId9"/>
    <p:sldId id="1096" r:id="rId10"/>
    <p:sldId id="1088" r:id="rId11"/>
    <p:sldId id="602" r:id="rId12"/>
    <p:sldId id="273" r:id="rId13"/>
    <p:sldId id="274" r:id="rId14"/>
    <p:sldId id="275" r:id="rId15"/>
    <p:sldId id="276"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1080"/>
            <p14:sldId id="1091"/>
            <p14:sldId id="1092"/>
            <p14:sldId id="1093"/>
            <p14:sldId id="1094"/>
            <p14:sldId id="1095"/>
            <p14:sldId id="1096"/>
            <p14:sldId id="1088"/>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29" autoAdjust="0"/>
    <p:restoredTop sz="96447" autoAdjust="0"/>
  </p:normalViewPr>
  <p:slideViewPr>
    <p:cSldViewPr snapToGrid="0">
      <p:cViewPr varScale="1">
        <p:scale>
          <a:sx n="114" d="100"/>
          <a:sy n="114" d="100"/>
        </p:scale>
        <p:origin x="1518" y="10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2021-01-27</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Summary of tools and looking ahead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Summary of tools and looking ahead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Summary of tools and looking ahead</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Summary of tools and looking ahead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Summary of tools and looking ahead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Summary of tools and looking ahead</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Summary of tools and looking ahead</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Summary of tools and looking ahead</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Summary of tools and looking ahead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Summary of tools and looking ahead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Summary of tools and looking ahead</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8.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9.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audio" Target="../media/media3.m4a"/><Relationship Id="rId7" Type="http://schemas.openxmlformats.org/officeDocument/2006/relationships/oleObject" Target="../embeddings/oleObject2.bin"/><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9.wmf"/><Relationship Id="rId11" Type="http://schemas.openxmlformats.org/officeDocument/2006/relationships/image" Target="../media/image8.png"/><Relationship Id="rId5" Type="http://schemas.openxmlformats.org/officeDocument/2006/relationships/oleObject" Target="../embeddings/oleObject1.bin"/><Relationship Id="rId10" Type="http://schemas.openxmlformats.org/officeDocument/2006/relationships/image" Target="../media/image11.wmf"/><Relationship Id="rId4" Type="http://schemas.openxmlformats.org/officeDocument/2006/relationships/slideLayout" Target="../slideLayouts/slideLayout2.xml"/><Relationship Id="rId9" Type="http://schemas.openxmlformats.org/officeDocument/2006/relationships/oleObject" Target="../embeddings/oleObject3.bin"/></Relationships>
</file>

<file path=ppt/slides/_rels/slide4.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audio" Target="../media/media4.m4a"/><Relationship Id="rId7" Type="http://schemas.openxmlformats.org/officeDocument/2006/relationships/oleObject" Target="../embeddings/oleObject5.bin"/><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12.wmf"/><Relationship Id="rId5" Type="http://schemas.openxmlformats.org/officeDocument/2006/relationships/oleObject" Target="../embeddings/oleObject4.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8.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14.wmf"/><Relationship Id="rId5" Type="http://schemas.openxmlformats.org/officeDocument/2006/relationships/oleObject" Target="../embeddings/oleObject6.bin"/><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8.png"/><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15.wmf"/><Relationship Id="rId5" Type="http://schemas.openxmlformats.org/officeDocument/2006/relationships/oleObject" Target="../embeddings/oleObject7.bin"/><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7.xml"/><Relationship Id="rId5" Type="http://schemas.openxmlformats.org/officeDocument/2006/relationships/image" Target="../media/image8.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Summary of the tools for finding algorithms and looking ahead</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a:extLst>
              <a:ext uri="{FF2B5EF4-FFF2-40B4-BE49-F238E27FC236}">
                <a16:creationId xmlns:a16="http://schemas.microsoft.com/office/drawing/2014/main" id="{FE2CA31F-EA57-4DCA-B154-EB569BE605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20418"/>
    </mc:Choice>
    <mc:Fallback xmlns="">
      <p:transition spd="slow" advTm="20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Looking ahead</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We have now described the tools we will use</a:t>
            </a:r>
          </a:p>
          <a:p>
            <a:pPr lvl="1"/>
            <a:r>
              <a:rPr lang="en-US" dirty="0"/>
              <a:t>In the next four topics, we will apply these tools to solve problems associated with</a:t>
            </a:r>
          </a:p>
          <a:p>
            <a:pPr lvl="2"/>
            <a:r>
              <a:rPr lang="en-US" dirty="0"/>
              <a:t>Approximate values of algebraic and analytic expressions</a:t>
            </a:r>
          </a:p>
          <a:p>
            <a:pPr lvl="2"/>
            <a:r>
              <a:rPr lang="en-US" dirty="0"/>
              <a:t>Approximating solutions to algebraic equations and systems of algebraic equations</a:t>
            </a:r>
          </a:p>
          <a:p>
            <a:pPr lvl="3"/>
            <a:r>
              <a:rPr lang="en-US" dirty="0"/>
              <a:t>This includes both linear equations and non-linear equations</a:t>
            </a:r>
          </a:p>
          <a:p>
            <a:pPr lvl="2"/>
            <a:r>
              <a:rPr lang="en-US" dirty="0"/>
              <a:t>Approximating solutions to analytic equations and systems of analytic equations</a:t>
            </a:r>
          </a:p>
          <a:p>
            <a:pPr lvl="3"/>
            <a:r>
              <a:rPr lang="en-US" dirty="0"/>
              <a:t>This includes initial- and boundary-value problems for both ordinary and partial differential equations</a:t>
            </a:r>
          </a:p>
          <a:p>
            <a:pPr lvl="2"/>
            <a:r>
              <a:rPr lang="en-US" dirty="0"/>
              <a:t>Approximating solutions to optimization problems</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Summary of tools and looking ahead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10</a:t>
            </a:fld>
            <a:endParaRPr lang="en-CA"/>
          </a:p>
        </p:txBody>
      </p:sp>
      <p:pic>
        <p:nvPicPr>
          <p:cNvPr id="6" name="Audio 5">
            <a:hlinkClick r:id="" action="ppaction://media"/>
            <a:extLst>
              <a:ext uri="{FF2B5EF4-FFF2-40B4-BE49-F238E27FC236}">
                <a16:creationId xmlns:a16="http://schemas.microsoft.com/office/drawing/2014/main" id="{30523624-9462-42BD-8C3F-6F6FAD1E5FB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016366200"/>
      </p:ext>
    </p:extLst>
  </p:cSld>
  <p:clrMapOvr>
    <a:masterClrMapping/>
  </p:clrMapOvr>
  <mc:AlternateContent xmlns:mc="http://schemas.openxmlformats.org/markup-compatibility/2006" xmlns:p14="http://schemas.microsoft.com/office/powerpoint/2010/main">
    <mc:Choice Requires="p14">
      <p:transition spd="slow" p14:dur="2000" advTm="134072"/>
    </mc:Choice>
    <mc:Fallback xmlns="">
      <p:transition spd="slow" advTm="134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149905" cy="4525963"/>
          </a:xfrm>
        </p:spPr>
        <p:txBody>
          <a:bodyPr/>
          <a:lstStyle/>
          <a:p>
            <a:r>
              <a:rPr lang="en-US" dirty="0"/>
              <a:t>Following this topic, you now</a:t>
            </a:r>
          </a:p>
          <a:p>
            <a:pPr lvl="1"/>
            <a:r>
              <a:rPr lang="en-US" dirty="0"/>
              <a:t>Reviewed the seven tools we will use</a:t>
            </a:r>
          </a:p>
          <a:p>
            <a:pPr lvl="1"/>
            <a:r>
              <a:rPr lang="en-US" dirty="0"/>
              <a:t>Described the next four topics in the course</a:t>
            </a:r>
          </a:p>
        </p:txBody>
      </p:sp>
      <p:sp>
        <p:nvSpPr>
          <p:cNvPr id="4" name="Footer Placeholder 3"/>
          <p:cNvSpPr>
            <a:spLocks noGrp="1"/>
          </p:cNvSpPr>
          <p:nvPr>
            <p:ph type="ftr" sz="quarter" idx="11"/>
          </p:nvPr>
        </p:nvSpPr>
        <p:spPr/>
        <p:txBody>
          <a:bodyPr/>
          <a:lstStyle/>
          <a:p>
            <a:r>
              <a:rPr lang="en-US"/>
              <a:t>Summary of tools and looking ahead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11</a:t>
            </a:fld>
            <a:endParaRPr lang="en-CA"/>
          </a:p>
        </p:txBody>
      </p:sp>
      <p:pic>
        <p:nvPicPr>
          <p:cNvPr id="5" name="Audio 4">
            <a:hlinkClick r:id="" action="ppaction://media"/>
            <a:extLst>
              <a:ext uri="{FF2B5EF4-FFF2-40B4-BE49-F238E27FC236}">
                <a16:creationId xmlns:a16="http://schemas.microsoft.com/office/drawing/2014/main" id="{6C62D1B5-2E88-4B3D-A1A2-FA7817568D3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xmlns:p14="http://schemas.microsoft.com/office/powerpoint/2010/main">
    <mc:Choice Requires="p14">
      <p:transition spd="slow" p14:dur="2000" advTm="12386"/>
    </mc:Choice>
    <mc:Fallback xmlns="">
      <p:transition spd="slow" advTm="12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https://en.wikipedia.org/wiki/Numerical_analysis</a:t>
            </a:r>
          </a:p>
        </p:txBody>
      </p:sp>
      <p:sp>
        <p:nvSpPr>
          <p:cNvPr id="4" name="Footer Placeholder 3"/>
          <p:cNvSpPr>
            <a:spLocks noGrp="1"/>
          </p:cNvSpPr>
          <p:nvPr>
            <p:ph type="ftr" sz="quarter" idx="11"/>
          </p:nvPr>
        </p:nvSpPr>
        <p:spPr/>
        <p:txBody>
          <a:bodyPr/>
          <a:lstStyle/>
          <a:p>
            <a:r>
              <a:rPr lang="en-US"/>
              <a:t>Summary of tools and looking ahead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12</a:t>
            </a:fld>
            <a:endParaRPr lang="en-CA"/>
          </a:p>
        </p:txBody>
      </p:sp>
      <p:pic>
        <p:nvPicPr>
          <p:cNvPr id="5" name="Audio 4">
            <a:hlinkClick r:id="" action="ppaction://media"/>
            <a:extLst>
              <a:ext uri="{FF2B5EF4-FFF2-40B4-BE49-F238E27FC236}">
                <a16:creationId xmlns:a16="http://schemas.microsoft.com/office/drawing/2014/main" id="{928CDBF0-D9DC-4A82-87AE-A279DFA76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728"/>
    </mc:Choice>
    <mc:Fallback xmlns="">
      <p:transition spd="slow" advTm="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Summary of tools and looking ahead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13</a:t>
            </a:fld>
            <a:endParaRPr lang="en-CA"/>
          </a:p>
        </p:txBody>
      </p:sp>
      <p:pic>
        <p:nvPicPr>
          <p:cNvPr id="7" name="Audio 6">
            <a:hlinkClick r:id="" action="ppaction://media"/>
            <a:extLst>
              <a:ext uri="{FF2B5EF4-FFF2-40B4-BE49-F238E27FC236}">
                <a16:creationId xmlns:a16="http://schemas.microsoft.com/office/drawing/2014/main" id="{718CC8B1-5C10-42BE-A05E-D186C74E8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21"/>
    </mc:Choice>
    <mc:Fallback xmlns="">
      <p:transition spd="slow" advTm="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Summary of tools and looking ahead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14</a:t>
            </a:fld>
            <a:endParaRPr lang="en-CA"/>
          </a:p>
        </p:txBody>
      </p:sp>
      <p:pic>
        <p:nvPicPr>
          <p:cNvPr id="8" name="Audio 7">
            <a:hlinkClick r:id="" action="ppaction://media"/>
            <a:extLst>
              <a:ext uri="{FF2B5EF4-FFF2-40B4-BE49-F238E27FC236}">
                <a16:creationId xmlns:a16="http://schemas.microsoft.com/office/drawing/2014/main" id="{D23E4374-F87D-4214-96CF-B496C02A7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Summary of tools and looking ahead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15</a:t>
            </a:fld>
            <a:endParaRPr lang="en-CA"/>
          </a:p>
        </p:txBody>
      </p:sp>
      <p:pic>
        <p:nvPicPr>
          <p:cNvPr id="7" name="Audio 6">
            <a:hlinkClick r:id="" action="ppaction://media"/>
            <a:extLst>
              <a:ext uri="{FF2B5EF4-FFF2-40B4-BE49-F238E27FC236}">
                <a16:creationId xmlns:a16="http://schemas.microsoft.com/office/drawing/2014/main" id="{552E99E1-BF8D-4AB8-B73F-CB7EA44F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802"/>
    </mc:Choice>
    <mc:Fallback xmlns="">
      <p:transition spd="slow" advTm="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this topic, we will</a:t>
            </a:r>
          </a:p>
          <a:p>
            <a:pPr lvl="1"/>
            <a:r>
              <a:rPr lang="en-US" dirty="0"/>
              <a:t>Review the seven tools we will use to find algorithms for numerical algorithms</a:t>
            </a:r>
          </a:p>
          <a:p>
            <a:pPr lvl="1"/>
            <a:r>
              <a:rPr lang="en-US" dirty="0"/>
              <a:t>Look at the upcoming four topics</a:t>
            </a:r>
          </a:p>
        </p:txBody>
      </p:sp>
      <p:sp>
        <p:nvSpPr>
          <p:cNvPr id="4" name="Footer Placeholder 3"/>
          <p:cNvSpPr>
            <a:spLocks noGrp="1"/>
          </p:cNvSpPr>
          <p:nvPr>
            <p:ph type="ftr" sz="quarter" idx="11"/>
          </p:nvPr>
        </p:nvSpPr>
        <p:spPr/>
        <p:txBody>
          <a:bodyPr/>
          <a:lstStyle/>
          <a:p>
            <a:r>
              <a:rPr lang="en-US"/>
              <a:t>Summary of tools and looking ahead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a:extLst>
              <a:ext uri="{FF2B5EF4-FFF2-40B4-BE49-F238E27FC236}">
                <a16:creationId xmlns:a16="http://schemas.microsoft.com/office/drawing/2014/main" id="{8864CA8B-511B-40F3-AE13-B7D4C5FF2F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11828"/>
    </mc:Choice>
    <mc:Fallback xmlns="">
      <p:transition spd="slow" advTm="11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Weighted averages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To begin, the first tool is weighted averages:</a:t>
            </a:r>
          </a:p>
          <a:p>
            <a:pPr lvl="1"/>
            <a:r>
              <a:rPr lang="en-US" dirty="0"/>
              <a:t>If                                           are weights, then</a:t>
            </a:r>
          </a:p>
          <a:p>
            <a:pPr lvl="1"/>
            <a:endParaRPr lang="en-US" dirty="0"/>
          </a:p>
          <a:p>
            <a:pPr lvl="1"/>
            <a:endParaRPr lang="en-US" dirty="0"/>
          </a:p>
          <a:p>
            <a:pPr marL="457200" lvl="1" indent="0">
              <a:buNone/>
            </a:pPr>
            <a:r>
              <a:rPr lang="en-US" dirty="0"/>
              <a:t>      is a weighted average of the </a:t>
            </a:r>
            <a:r>
              <a:rPr lang="en-US" i="1" dirty="0">
                <a:latin typeface="Times New Roman" panose="02020603050405020304" pitchFamily="18" charset="0"/>
              </a:rPr>
              <a:t>n</a:t>
            </a:r>
            <a:r>
              <a:rPr lang="en-US" dirty="0">
                <a:latin typeface="Times New Roman" panose="02020603050405020304" pitchFamily="18" charset="0"/>
              </a:rPr>
              <a:t> </a:t>
            </a:r>
            <a:r>
              <a:rPr lang="en-US" i="1" dirty="0">
                <a:latin typeface="Times New Roman" panose="02020603050405020304" pitchFamily="18" charset="0"/>
              </a:rPr>
              <a:t>x</a:t>
            </a:r>
            <a:r>
              <a:rPr lang="en-US" dirty="0"/>
              <a:t>-values</a:t>
            </a:r>
          </a:p>
          <a:p>
            <a:pPr lvl="1"/>
            <a:r>
              <a:rPr lang="en-US" dirty="0"/>
              <a:t>If all the weights are greater-than-or-equal to zero,</a:t>
            </a:r>
            <a:br>
              <a:rPr lang="en-US" dirty="0"/>
            </a:br>
            <a:r>
              <a:rPr lang="en-US" dirty="0"/>
              <a:t>		we call it a </a:t>
            </a:r>
            <a:r>
              <a:rPr lang="en-US" i="1" dirty="0"/>
              <a:t>convex combination</a:t>
            </a:r>
            <a:r>
              <a:rPr lang="en-US" dirty="0"/>
              <a:t>, and</a:t>
            </a:r>
          </a:p>
          <a:p>
            <a:pPr marL="457200" lvl="1" indent="0">
              <a:buNone/>
            </a:pPr>
            <a:endParaRPr lang="en-US" dirty="0"/>
          </a:p>
          <a:p>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Summary of tools and looking ahead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24" name="Object 23">
            <a:extLst>
              <a:ext uri="{FF2B5EF4-FFF2-40B4-BE49-F238E27FC236}">
                <a16:creationId xmlns:a16="http://schemas.microsoft.com/office/drawing/2014/main" id="{8CA0B278-36E3-40DC-9948-9B1B73B61435}"/>
              </a:ext>
            </a:extLst>
          </p:cNvPr>
          <p:cNvGraphicFramePr>
            <a:graphicFrameLocks noChangeAspect="1"/>
          </p:cNvGraphicFramePr>
          <p:nvPr>
            <p:extLst>
              <p:ext uri="{D42A27DB-BD31-4B8C-83A1-F6EECF244321}">
                <p14:modId xmlns:p14="http://schemas.microsoft.com/office/powerpoint/2010/main" val="3555344756"/>
              </p:ext>
            </p:extLst>
          </p:nvPr>
        </p:nvGraphicFramePr>
        <p:xfrm>
          <a:off x="3257550" y="2481299"/>
          <a:ext cx="2628900" cy="425450"/>
        </p:xfrm>
        <a:graphic>
          <a:graphicData uri="http://schemas.openxmlformats.org/presentationml/2006/ole">
            <mc:AlternateContent xmlns:mc="http://schemas.openxmlformats.org/markup-compatibility/2006">
              <mc:Choice xmlns:v="urn:schemas-microsoft-com:vml" Requires="v">
                <p:oleObj name="Equation" r:id="rId5" imgW="1180800" imgH="190440" progId="Equation.DSMT4">
                  <p:embed/>
                </p:oleObj>
              </mc:Choice>
              <mc:Fallback>
                <p:oleObj name="Equation" r:id="rId5" imgW="1180800" imgH="190440" progId="Equation.DSMT4">
                  <p:embed/>
                  <p:pic>
                    <p:nvPicPr>
                      <p:cNvPr id="37" name="Object 36">
                        <a:extLst>
                          <a:ext uri="{FF2B5EF4-FFF2-40B4-BE49-F238E27FC236}">
                            <a16:creationId xmlns:a16="http://schemas.microsoft.com/office/drawing/2014/main" id="{6EE6E0FA-B8CF-4139-9B0C-12EB6372DDD7}"/>
                          </a:ext>
                        </a:extLst>
                      </p:cNvPr>
                      <p:cNvPicPr/>
                      <p:nvPr/>
                    </p:nvPicPr>
                    <p:blipFill>
                      <a:blip r:embed="rId6"/>
                      <a:stretch>
                        <a:fillRect/>
                      </a:stretch>
                    </p:blipFill>
                    <p:spPr>
                      <a:xfrm>
                        <a:off x="3257550" y="2481299"/>
                        <a:ext cx="2628900" cy="425450"/>
                      </a:xfrm>
                      <a:prstGeom prst="rect">
                        <a:avLst/>
                      </a:prstGeom>
                    </p:spPr>
                  </p:pic>
                </p:oleObj>
              </mc:Fallback>
            </mc:AlternateContent>
          </a:graphicData>
        </a:graphic>
      </p:graphicFrame>
      <p:graphicFrame>
        <p:nvGraphicFramePr>
          <p:cNvPr id="25" name="Object 24">
            <a:extLst>
              <a:ext uri="{FF2B5EF4-FFF2-40B4-BE49-F238E27FC236}">
                <a16:creationId xmlns:a16="http://schemas.microsoft.com/office/drawing/2014/main" id="{0BF99B8B-539F-4A89-BCD3-2FF2B57361A1}"/>
              </a:ext>
            </a:extLst>
          </p:cNvPr>
          <p:cNvGraphicFramePr>
            <a:graphicFrameLocks noChangeAspect="1"/>
          </p:cNvGraphicFramePr>
          <p:nvPr>
            <p:extLst>
              <p:ext uri="{D42A27DB-BD31-4B8C-83A1-F6EECF244321}">
                <p14:modId xmlns:p14="http://schemas.microsoft.com/office/powerpoint/2010/main" val="1331336794"/>
              </p:ext>
            </p:extLst>
          </p:nvPr>
        </p:nvGraphicFramePr>
        <p:xfrm>
          <a:off x="1564138" y="2025020"/>
          <a:ext cx="2374900" cy="425450"/>
        </p:xfrm>
        <a:graphic>
          <a:graphicData uri="http://schemas.openxmlformats.org/presentationml/2006/ole">
            <mc:AlternateContent xmlns:mc="http://schemas.openxmlformats.org/markup-compatibility/2006">
              <mc:Choice xmlns:v="urn:schemas-microsoft-com:vml" Requires="v">
                <p:oleObj name="Equation" r:id="rId7" imgW="1066680" imgH="190440" progId="Equation.DSMT4">
                  <p:embed/>
                </p:oleObj>
              </mc:Choice>
              <mc:Fallback>
                <p:oleObj name="Equation" r:id="rId7" imgW="1066680" imgH="190440" progId="Equation.DSMT4">
                  <p:embed/>
                  <p:pic>
                    <p:nvPicPr>
                      <p:cNvPr id="8" name="Object 7">
                        <a:extLst>
                          <a:ext uri="{FF2B5EF4-FFF2-40B4-BE49-F238E27FC236}">
                            <a16:creationId xmlns:a16="http://schemas.microsoft.com/office/drawing/2014/main" id="{DBF5AD24-686D-4028-A473-B614450143DF}"/>
                          </a:ext>
                        </a:extLst>
                      </p:cNvPr>
                      <p:cNvPicPr/>
                      <p:nvPr/>
                    </p:nvPicPr>
                    <p:blipFill>
                      <a:blip r:embed="rId8"/>
                      <a:stretch>
                        <a:fillRect/>
                      </a:stretch>
                    </p:blipFill>
                    <p:spPr>
                      <a:xfrm>
                        <a:off x="1564138" y="2025020"/>
                        <a:ext cx="2374900" cy="425450"/>
                      </a:xfrm>
                      <a:prstGeom prst="rect">
                        <a:avLst/>
                      </a:prstGeom>
                    </p:spPr>
                  </p:pic>
                </p:oleObj>
              </mc:Fallback>
            </mc:AlternateContent>
          </a:graphicData>
        </a:graphic>
      </p:graphicFrame>
      <p:graphicFrame>
        <p:nvGraphicFramePr>
          <p:cNvPr id="30" name="Object 29">
            <a:extLst>
              <a:ext uri="{FF2B5EF4-FFF2-40B4-BE49-F238E27FC236}">
                <a16:creationId xmlns:a16="http://schemas.microsoft.com/office/drawing/2014/main" id="{ECCB09BB-9C71-4509-805E-190CAA42B302}"/>
              </a:ext>
            </a:extLst>
          </p:cNvPr>
          <p:cNvGraphicFramePr>
            <a:graphicFrameLocks noChangeAspect="1"/>
          </p:cNvGraphicFramePr>
          <p:nvPr>
            <p:extLst>
              <p:ext uri="{D42A27DB-BD31-4B8C-83A1-F6EECF244321}">
                <p14:modId xmlns:p14="http://schemas.microsoft.com/office/powerpoint/2010/main" val="1773530930"/>
              </p:ext>
            </p:extLst>
          </p:nvPr>
        </p:nvGraphicFramePr>
        <p:xfrm>
          <a:off x="1166973" y="4288114"/>
          <a:ext cx="7348538" cy="482600"/>
        </p:xfrm>
        <a:graphic>
          <a:graphicData uri="http://schemas.openxmlformats.org/presentationml/2006/ole">
            <mc:AlternateContent xmlns:mc="http://schemas.openxmlformats.org/markup-compatibility/2006">
              <mc:Choice xmlns:v="urn:schemas-microsoft-com:vml" Requires="v">
                <p:oleObj name="Equation" r:id="rId9" imgW="3301920" imgH="215640" progId="Equation.DSMT4">
                  <p:embed/>
                </p:oleObj>
              </mc:Choice>
              <mc:Fallback>
                <p:oleObj name="Equation" r:id="rId9" imgW="3301920" imgH="215640" progId="Equation.DSMT4">
                  <p:embed/>
                  <p:pic>
                    <p:nvPicPr>
                      <p:cNvPr id="37" name="Object 36">
                        <a:extLst>
                          <a:ext uri="{FF2B5EF4-FFF2-40B4-BE49-F238E27FC236}">
                            <a16:creationId xmlns:a16="http://schemas.microsoft.com/office/drawing/2014/main" id="{6EE6E0FA-B8CF-4139-9B0C-12EB6372DDD7}"/>
                          </a:ext>
                        </a:extLst>
                      </p:cNvPr>
                      <p:cNvPicPr/>
                      <p:nvPr/>
                    </p:nvPicPr>
                    <p:blipFill>
                      <a:blip r:embed="rId10"/>
                      <a:stretch>
                        <a:fillRect/>
                      </a:stretch>
                    </p:blipFill>
                    <p:spPr>
                      <a:xfrm>
                        <a:off x="1166973" y="4288114"/>
                        <a:ext cx="7348538" cy="482600"/>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45482D3B-827D-4D4E-9FE3-E684311615A8}"/>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50680825"/>
      </p:ext>
    </p:extLst>
  </p:cSld>
  <p:clrMapOvr>
    <a:masterClrMapping/>
  </p:clrMapOvr>
  <mc:AlternateContent xmlns:mc="http://schemas.openxmlformats.org/markup-compatibility/2006" xmlns:p14="http://schemas.microsoft.com/office/powerpoint/2010/main">
    <mc:Choice Requires="p14">
      <p:transition spd="slow" p14:dur="2000" advTm="65299"/>
    </mc:Choice>
    <mc:Fallback xmlns="">
      <p:transition spd="slow" advTm="65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Iteration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noAutofit/>
          </a:bodyPr>
          <a:lstStyle/>
          <a:p>
            <a:r>
              <a:rPr lang="en-US" dirty="0"/>
              <a:t>The second tool is iteration:</a:t>
            </a:r>
          </a:p>
          <a:p>
            <a:pPr lvl="1"/>
            <a:r>
              <a:rPr lang="en-US" dirty="0"/>
              <a:t>It is possible to devise algorithms that can be implemented as a function </a:t>
            </a:r>
            <a:r>
              <a:rPr lang="en-US" i="1" dirty="0">
                <a:latin typeface="Times New Roman" panose="02020603050405020304" pitchFamily="18" charset="0"/>
                <a:ea typeface="Tahoma" panose="020B0604030504040204" pitchFamily="34" charset="0"/>
              </a:rPr>
              <a:t>F</a:t>
            </a:r>
            <a:r>
              <a:rPr lang="en-US" dirty="0"/>
              <a:t> so that if </a:t>
            </a:r>
            <a:r>
              <a:rPr lang="en-US" i="1" dirty="0">
                <a:latin typeface="Times New Roman" panose="02020603050405020304" pitchFamily="18" charset="0"/>
              </a:rPr>
              <a:t>x</a:t>
            </a:r>
            <a:r>
              <a:rPr lang="en-US" baseline="-25000" dirty="0">
                <a:latin typeface="Times New Roman" panose="02020603050405020304" pitchFamily="18" charset="0"/>
              </a:rPr>
              <a:t>0</a:t>
            </a:r>
            <a:r>
              <a:rPr lang="en-US" dirty="0"/>
              <a:t> approximates a value,</a:t>
            </a:r>
            <a:br>
              <a:rPr lang="en-US" dirty="0"/>
            </a:br>
            <a:r>
              <a:rPr lang="en-US" dirty="0"/>
              <a:t>	then, under certain conditions, </a:t>
            </a:r>
            <a:r>
              <a:rPr lang="en-US" i="1" dirty="0">
                <a:latin typeface="Times New Roman" panose="02020603050405020304" pitchFamily="18" charset="0"/>
              </a:rPr>
              <a:t>F</a:t>
            </a:r>
            <a:r>
              <a:rPr lang="en-US" dirty="0">
                <a:latin typeface="Times New Roman" panose="02020603050405020304" pitchFamily="18" charset="0"/>
              </a:rPr>
              <a:t>(</a:t>
            </a:r>
            <a:r>
              <a:rPr lang="en-US" i="1" dirty="0">
                <a:latin typeface="Times New Roman" panose="02020603050405020304" pitchFamily="18" charset="0"/>
              </a:rPr>
              <a:t>x</a:t>
            </a:r>
            <a:r>
              <a:rPr lang="en-US" baseline="-25000" dirty="0">
                <a:latin typeface="Times New Roman" panose="02020603050405020304" pitchFamily="18" charset="0"/>
              </a:rPr>
              <a:t>0</a:t>
            </a:r>
            <a:r>
              <a:rPr lang="en-US" dirty="0">
                <a:latin typeface="Times New Roman" panose="02020603050405020304" pitchFamily="18" charset="0"/>
              </a:rPr>
              <a:t>)</a:t>
            </a:r>
            <a:r>
              <a:rPr lang="en-US" dirty="0"/>
              <a:t> is a better approximation  </a:t>
            </a:r>
          </a:p>
          <a:p>
            <a:pPr lvl="1"/>
            <a:r>
              <a:rPr lang="en-US" dirty="0"/>
              <a:t>Such an algorithm can be iterated</a:t>
            </a:r>
          </a:p>
          <a:p>
            <a:r>
              <a:rPr lang="en-US" dirty="0"/>
              <a:t>Specifically, if we are solving </a:t>
            </a:r>
            <a:r>
              <a:rPr lang="en-US" i="1" dirty="0">
                <a:latin typeface="Times New Roman" panose="02020603050405020304" pitchFamily="18" charset="0"/>
              </a:rPr>
              <a:t>x</a:t>
            </a:r>
            <a:r>
              <a:rPr lang="en-US" dirty="0">
                <a:latin typeface="Times New Roman" panose="02020603050405020304" pitchFamily="18" charset="0"/>
              </a:rPr>
              <a:t> = </a:t>
            </a:r>
            <a:r>
              <a:rPr lang="en-US" i="1" dirty="0">
                <a:latin typeface="Times New Roman" panose="02020603050405020304" pitchFamily="18" charset="0"/>
              </a:rPr>
              <a:t>f</a:t>
            </a:r>
            <a:r>
              <a:rPr lang="en-US" dirty="0">
                <a:latin typeface="Times New Roman" panose="02020603050405020304" pitchFamily="18" charset="0"/>
              </a:rPr>
              <a:t> (</a:t>
            </a:r>
            <a:r>
              <a:rPr lang="en-US" i="1" dirty="0">
                <a:latin typeface="Times New Roman" panose="02020603050405020304" pitchFamily="18" charset="0"/>
              </a:rPr>
              <a:t>x</a:t>
            </a:r>
            <a:r>
              <a:rPr lang="en-US" dirty="0">
                <a:latin typeface="Times New Roman" panose="02020603050405020304" pitchFamily="18" charset="0"/>
              </a:rPr>
              <a:t>)</a:t>
            </a:r>
            <a:r>
              <a:rPr lang="en-US" dirty="0"/>
              <a:t> where </a:t>
            </a:r>
            <a:r>
              <a:rPr lang="en-US" i="1" dirty="0">
                <a:latin typeface="Times New Roman" panose="02020603050405020304" pitchFamily="18" charset="0"/>
              </a:rPr>
              <a:t>f</a:t>
            </a:r>
            <a:r>
              <a:rPr lang="en-US" dirty="0"/>
              <a:t> is an algebraic expression in </a:t>
            </a:r>
            <a:r>
              <a:rPr lang="en-US" i="1" dirty="0">
                <a:latin typeface="Times New Roman" panose="02020603050405020304" pitchFamily="18" charset="0"/>
              </a:rPr>
              <a:t>x</a:t>
            </a:r>
            <a:r>
              <a:rPr lang="en-US" dirty="0"/>
              <a:t>, we can proceed as follows:</a:t>
            </a:r>
          </a:p>
          <a:p>
            <a:pPr lvl="1"/>
            <a:r>
              <a:rPr lang="en-US" dirty="0"/>
              <a:t>Start with an initial approximation </a:t>
            </a:r>
            <a:r>
              <a:rPr lang="en-US" i="1" dirty="0">
                <a:latin typeface="Times New Roman" panose="02020603050405020304" pitchFamily="18" charset="0"/>
              </a:rPr>
              <a:t>x</a:t>
            </a:r>
            <a:r>
              <a:rPr lang="en-US" baseline="-25000" dirty="0">
                <a:latin typeface="Times New Roman" panose="02020603050405020304" pitchFamily="18" charset="0"/>
              </a:rPr>
              <a:t>0</a:t>
            </a:r>
            <a:endParaRPr lang="en-US" dirty="0">
              <a:latin typeface="Times New Roman" panose="02020603050405020304" pitchFamily="18" charset="0"/>
            </a:endParaRPr>
          </a:p>
          <a:p>
            <a:pPr lvl="1"/>
            <a:r>
              <a:rPr lang="en-US" dirty="0"/>
              <a:t>Let</a:t>
            </a:r>
          </a:p>
          <a:p>
            <a:pPr lvl="1"/>
            <a:r>
              <a:rPr lang="en-US" dirty="0"/>
              <a:t>If this sequence converges, it converges to a solution of </a:t>
            </a:r>
            <a:r>
              <a:rPr lang="en-US" i="1" dirty="0">
                <a:latin typeface="Times New Roman" panose="02020603050405020304" pitchFamily="18" charset="0"/>
              </a:rPr>
              <a:t>x</a:t>
            </a:r>
            <a:r>
              <a:rPr lang="en-US" dirty="0">
                <a:latin typeface="Times New Roman" panose="02020603050405020304" pitchFamily="18" charset="0"/>
              </a:rPr>
              <a:t> = </a:t>
            </a:r>
            <a:r>
              <a:rPr lang="en-US" i="1" dirty="0">
                <a:latin typeface="Times New Roman" panose="02020603050405020304" pitchFamily="18" charset="0"/>
              </a:rPr>
              <a:t>f</a:t>
            </a:r>
            <a:r>
              <a:rPr lang="en-US" dirty="0">
                <a:latin typeface="Times New Roman" panose="02020603050405020304" pitchFamily="18" charset="0"/>
              </a:rPr>
              <a:t>(</a:t>
            </a:r>
            <a:r>
              <a:rPr lang="en-US" i="1" dirty="0">
                <a:latin typeface="Times New Roman" panose="02020603050405020304" pitchFamily="18" charset="0"/>
              </a:rPr>
              <a:t>x</a:t>
            </a:r>
            <a:r>
              <a:rPr lang="en-US" dirty="0">
                <a:latin typeface="Times New Roman" panose="02020603050405020304" pitchFamily="18" charset="0"/>
              </a:rPr>
              <a:t>)</a:t>
            </a:r>
          </a:p>
          <a:p>
            <a:r>
              <a:rPr lang="en-US" dirty="0"/>
              <a:t>We saw that it is necessary to limit the number of iterations:</a:t>
            </a:r>
          </a:p>
          <a:p>
            <a:pPr lvl="1"/>
            <a:r>
              <a:rPr lang="en-US" dirty="0"/>
              <a:t>If there are too many iterations, we should halt</a:t>
            </a:r>
          </a:p>
          <a:p>
            <a:pPr lvl="1"/>
            <a:r>
              <a:rPr lang="en-US" dirty="0"/>
              <a:t>If                      is sufficiently small, assume </a:t>
            </a:r>
            <a:r>
              <a:rPr lang="en-US" i="1" dirty="0">
                <a:latin typeface="Times New Roman" panose="02020603050405020304" pitchFamily="18" charset="0"/>
              </a:rPr>
              <a:t>x</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t> is close enough </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Summary of tools and looking ahead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10" name="Object 9">
            <a:extLst>
              <a:ext uri="{FF2B5EF4-FFF2-40B4-BE49-F238E27FC236}">
                <a16:creationId xmlns:a16="http://schemas.microsoft.com/office/drawing/2014/main" id="{AE465D10-E511-4512-9BA8-8174B7C18CBD}"/>
              </a:ext>
            </a:extLst>
          </p:cNvPr>
          <p:cNvGraphicFramePr>
            <a:graphicFrameLocks noChangeAspect="1"/>
          </p:cNvGraphicFramePr>
          <p:nvPr>
            <p:extLst>
              <p:ext uri="{D42A27DB-BD31-4B8C-83A1-F6EECF244321}">
                <p14:modId xmlns:p14="http://schemas.microsoft.com/office/powerpoint/2010/main" val="3996306470"/>
              </p:ext>
            </p:extLst>
          </p:nvPr>
        </p:nvGraphicFramePr>
        <p:xfrm>
          <a:off x="1700650" y="4528002"/>
          <a:ext cx="1666875" cy="481012"/>
        </p:xfrm>
        <a:graphic>
          <a:graphicData uri="http://schemas.openxmlformats.org/presentationml/2006/ole">
            <mc:AlternateContent xmlns:mc="http://schemas.openxmlformats.org/markup-compatibility/2006">
              <mc:Choice xmlns:v="urn:schemas-microsoft-com:vml" Requires="v">
                <p:oleObj name="Equation" r:id="rId5" imgW="749160" imgH="215640" progId="Equation.DSMT4">
                  <p:embed/>
                </p:oleObj>
              </mc:Choice>
              <mc:Fallback>
                <p:oleObj name="Equation" r:id="rId5" imgW="749160" imgH="215640" progId="Equation.DSMT4">
                  <p:embed/>
                  <p:pic>
                    <p:nvPicPr>
                      <p:cNvPr id="37" name="Object 36">
                        <a:extLst>
                          <a:ext uri="{FF2B5EF4-FFF2-40B4-BE49-F238E27FC236}">
                            <a16:creationId xmlns:a16="http://schemas.microsoft.com/office/drawing/2014/main" id="{6EE6E0FA-B8CF-4139-9B0C-12EB6372DDD7}"/>
                          </a:ext>
                        </a:extLst>
                      </p:cNvPr>
                      <p:cNvPicPr/>
                      <p:nvPr/>
                    </p:nvPicPr>
                    <p:blipFill>
                      <a:blip r:embed="rId6"/>
                      <a:stretch>
                        <a:fillRect/>
                      </a:stretch>
                    </p:blipFill>
                    <p:spPr>
                      <a:xfrm>
                        <a:off x="1700650" y="4528002"/>
                        <a:ext cx="1666875" cy="481012"/>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0224BB6E-E979-4A9C-B8E3-D3BB479AC5B6}"/>
              </a:ext>
            </a:extLst>
          </p:cNvPr>
          <p:cNvGraphicFramePr>
            <a:graphicFrameLocks noChangeAspect="1"/>
          </p:cNvGraphicFramePr>
          <p:nvPr>
            <p:extLst>
              <p:ext uri="{D42A27DB-BD31-4B8C-83A1-F6EECF244321}">
                <p14:modId xmlns:p14="http://schemas.microsoft.com/office/powerpoint/2010/main" val="1803743412"/>
              </p:ext>
            </p:extLst>
          </p:nvPr>
        </p:nvGraphicFramePr>
        <p:xfrm>
          <a:off x="1538288" y="6068218"/>
          <a:ext cx="1158875" cy="481013"/>
        </p:xfrm>
        <a:graphic>
          <a:graphicData uri="http://schemas.openxmlformats.org/presentationml/2006/ole">
            <mc:AlternateContent xmlns:mc="http://schemas.openxmlformats.org/markup-compatibility/2006">
              <mc:Choice xmlns:v="urn:schemas-microsoft-com:vml" Requires="v">
                <p:oleObj name="Equation" r:id="rId7" imgW="520560" imgH="215640" progId="Equation.DSMT4">
                  <p:embed/>
                </p:oleObj>
              </mc:Choice>
              <mc:Fallback>
                <p:oleObj name="Equation" r:id="rId7" imgW="520560" imgH="215640" progId="Equation.DSMT4">
                  <p:embed/>
                  <p:pic>
                    <p:nvPicPr>
                      <p:cNvPr id="10" name="Object 9">
                        <a:extLst>
                          <a:ext uri="{FF2B5EF4-FFF2-40B4-BE49-F238E27FC236}">
                            <a16:creationId xmlns:a16="http://schemas.microsoft.com/office/drawing/2014/main" id="{AE465D10-E511-4512-9BA8-8174B7C18CBD}"/>
                          </a:ext>
                        </a:extLst>
                      </p:cNvPr>
                      <p:cNvPicPr/>
                      <p:nvPr/>
                    </p:nvPicPr>
                    <p:blipFill>
                      <a:blip r:embed="rId8"/>
                      <a:stretch>
                        <a:fillRect/>
                      </a:stretch>
                    </p:blipFill>
                    <p:spPr>
                      <a:xfrm>
                        <a:off x="1538288" y="6068218"/>
                        <a:ext cx="1158875" cy="481013"/>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ED72B152-936C-4C0B-BDB9-6A3B5C6280D4}"/>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728784811"/>
      </p:ext>
    </p:extLst>
  </p:cSld>
  <p:clrMapOvr>
    <a:masterClrMapping/>
  </p:clrMapOvr>
  <mc:AlternateContent xmlns:mc="http://schemas.openxmlformats.org/markup-compatibility/2006" xmlns:p14="http://schemas.microsoft.com/office/powerpoint/2010/main">
    <mc:Choice Requires="p14">
      <p:transition spd="slow" p14:dur="2000" advTm="124413"/>
    </mc:Choice>
    <mc:Fallback xmlns="">
      <p:transition spd="slow" advTm="124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Linear algebra</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noAutofit/>
          </a:bodyPr>
          <a:lstStyle/>
          <a:p>
            <a:r>
              <a:rPr lang="en-US" dirty="0"/>
              <a:t>The third tool is linear algebra:</a:t>
            </a:r>
          </a:p>
          <a:p>
            <a:pPr lvl="1"/>
            <a:r>
              <a:rPr lang="en-US" dirty="0"/>
              <a:t>Solving a system of linear equations</a:t>
            </a:r>
            <a:r>
              <a:rPr lang="en-US" dirty="0">
                <a:latin typeface="Times New Roman" panose="02020603050405020304" pitchFamily="18" charset="0"/>
              </a:rPr>
              <a:t> </a:t>
            </a:r>
            <a:r>
              <a:rPr lang="en-US" i="1" dirty="0">
                <a:latin typeface="Times New Roman" panose="02020603050405020304" pitchFamily="18" charset="0"/>
              </a:rPr>
              <a:t>A</a:t>
            </a:r>
            <a:r>
              <a:rPr lang="en-US" b="1" dirty="0">
                <a:latin typeface="Times New Roman" panose="02020603050405020304" pitchFamily="18" charset="0"/>
              </a:rPr>
              <a:t>u</a:t>
            </a:r>
            <a:r>
              <a:rPr lang="en-US" dirty="0">
                <a:latin typeface="Times New Roman" panose="02020603050405020304" pitchFamily="18" charset="0"/>
              </a:rPr>
              <a:t> = </a:t>
            </a:r>
            <a:r>
              <a:rPr lang="en-US" b="1" dirty="0">
                <a:latin typeface="Times New Roman" panose="02020603050405020304" pitchFamily="18" charset="0"/>
              </a:rPr>
              <a:t>v</a:t>
            </a:r>
            <a:r>
              <a:rPr lang="en-US" dirty="0"/>
              <a:t> is the only such system that can be generally solved</a:t>
            </a:r>
          </a:p>
          <a:p>
            <a:pPr lvl="2"/>
            <a:r>
              <a:rPr lang="en-US" dirty="0"/>
              <a:t>We will approximate non-linear equations with linear ones</a:t>
            </a:r>
          </a:p>
          <a:p>
            <a:pPr lvl="1"/>
            <a:r>
              <a:rPr lang="en-US" dirty="0"/>
              <a:t>When applying Gaussian elimination, it is necessary to use partial pivoting to avoid adding a large multiple of one row onto another</a:t>
            </a:r>
          </a:p>
          <a:p>
            <a:pPr lvl="1"/>
            <a:r>
              <a:rPr lang="en-US" dirty="0"/>
              <a:t>It is also possible to rewrite </a:t>
            </a:r>
            <a:r>
              <a:rPr lang="en-US" i="1" dirty="0">
                <a:latin typeface="Times New Roman" panose="02020603050405020304" pitchFamily="18" charset="0"/>
              </a:rPr>
              <a:t>A</a:t>
            </a:r>
            <a:r>
              <a:rPr lang="en-US" b="1" dirty="0">
                <a:latin typeface="Times New Roman" panose="02020603050405020304" pitchFamily="18" charset="0"/>
              </a:rPr>
              <a:t>u</a:t>
            </a:r>
            <a:r>
              <a:rPr lang="en-US" dirty="0">
                <a:latin typeface="Times New Roman" panose="02020603050405020304" pitchFamily="18" charset="0"/>
              </a:rPr>
              <a:t> = </a:t>
            </a:r>
            <a:r>
              <a:rPr lang="en-US" b="1" dirty="0">
                <a:latin typeface="Times New Roman" panose="02020603050405020304" pitchFamily="18" charset="0"/>
              </a:rPr>
              <a:t>v</a:t>
            </a:r>
            <a:r>
              <a:rPr lang="en-US" dirty="0"/>
              <a:t> in the form</a:t>
            </a:r>
          </a:p>
          <a:p>
            <a:pPr marL="457200" lvl="1" indent="0">
              <a:buNone/>
            </a:pPr>
            <a:endParaRPr lang="en-US" dirty="0">
              <a:latin typeface="Times New Roman" panose="02020603050405020304" pitchFamily="18" charset="0"/>
            </a:endParaRPr>
          </a:p>
          <a:p>
            <a:pPr marL="457200" lvl="1" indent="0">
              <a:buNone/>
            </a:pPr>
            <a:r>
              <a:rPr lang="en-US" dirty="0"/>
              <a:t>     which can then be iterated</a:t>
            </a:r>
          </a:p>
          <a:p>
            <a:pPr lvl="2"/>
            <a:r>
              <a:rPr lang="en-US" dirty="0"/>
              <a:t>This will converge if </a:t>
            </a:r>
            <a:r>
              <a:rPr lang="en-US" i="1" dirty="0">
                <a:latin typeface="Times New Roman" panose="02020603050405020304" pitchFamily="18" charset="0"/>
              </a:rPr>
              <a:t>A</a:t>
            </a:r>
            <a:r>
              <a:rPr lang="en-US" dirty="0"/>
              <a:t> is strictly diagonally dominant</a:t>
            </a:r>
          </a:p>
          <a:p>
            <a:pPr lvl="1"/>
            <a:r>
              <a:rPr lang="en-US" dirty="0"/>
              <a:t>We discussed the condition number of a matrix</a:t>
            </a:r>
          </a:p>
          <a:p>
            <a:pPr lvl="2"/>
            <a:r>
              <a:rPr lang="en-US" dirty="0"/>
              <a:t>Any error in </a:t>
            </a:r>
            <a:r>
              <a:rPr lang="en-US" i="1" dirty="0">
                <a:latin typeface="Times New Roman" panose="02020603050405020304" pitchFamily="18" charset="0"/>
              </a:rPr>
              <a:t>A</a:t>
            </a:r>
            <a:r>
              <a:rPr lang="en-US" dirty="0"/>
              <a:t>, </a:t>
            </a:r>
            <a:r>
              <a:rPr lang="en-US" b="1" dirty="0">
                <a:latin typeface="Times New Roman" panose="02020603050405020304" pitchFamily="18" charset="0"/>
              </a:rPr>
              <a:t>v</a:t>
            </a:r>
            <a:r>
              <a:rPr lang="en-US" dirty="0"/>
              <a:t> or numeric error in solving is potentially</a:t>
            </a:r>
            <a:br>
              <a:rPr lang="en-US" dirty="0"/>
            </a:br>
            <a:r>
              <a:rPr lang="en-US" dirty="0"/>
              <a:t>magnified by up to the condition number</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Summary of tools and looking ahead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10" name="Object 9">
            <a:extLst>
              <a:ext uri="{FF2B5EF4-FFF2-40B4-BE49-F238E27FC236}">
                <a16:creationId xmlns:a16="http://schemas.microsoft.com/office/drawing/2014/main" id="{AE465D10-E511-4512-9BA8-8174B7C18CBD}"/>
              </a:ext>
            </a:extLst>
          </p:cNvPr>
          <p:cNvGraphicFramePr>
            <a:graphicFrameLocks noChangeAspect="1"/>
          </p:cNvGraphicFramePr>
          <p:nvPr>
            <p:extLst>
              <p:ext uri="{D42A27DB-BD31-4B8C-83A1-F6EECF244321}">
                <p14:modId xmlns:p14="http://schemas.microsoft.com/office/powerpoint/2010/main" val="2949751321"/>
              </p:ext>
            </p:extLst>
          </p:nvPr>
        </p:nvGraphicFramePr>
        <p:xfrm>
          <a:off x="3710409" y="4469512"/>
          <a:ext cx="2260600" cy="481012"/>
        </p:xfrm>
        <a:graphic>
          <a:graphicData uri="http://schemas.openxmlformats.org/presentationml/2006/ole">
            <mc:AlternateContent xmlns:mc="http://schemas.openxmlformats.org/markup-compatibility/2006">
              <mc:Choice xmlns:v="urn:schemas-microsoft-com:vml" Requires="v">
                <p:oleObj name="Equation" r:id="rId5" imgW="1015920" imgH="215640" progId="Equation.DSMT4">
                  <p:embed/>
                </p:oleObj>
              </mc:Choice>
              <mc:Fallback>
                <p:oleObj name="Equation" r:id="rId5" imgW="1015920" imgH="215640" progId="Equation.DSMT4">
                  <p:embed/>
                  <p:pic>
                    <p:nvPicPr>
                      <p:cNvPr id="10" name="Object 9">
                        <a:extLst>
                          <a:ext uri="{FF2B5EF4-FFF2-40B4-BE49-F238E27FC236}">
                            <a16:creationId xmlns:a16="http://schemas.microsoft.com/office/drawing/2014/main" id="{AE465D10-E511-4512-9BA8-8174B7C18CBD}"/>
                          </a:ext>
                        </a:extLst>
                      </p:cNvPr>
                      <p:cNvPicPr/>
                      <p:nvPr/>
                    </p:nvPicPr>
                    <p:blipFill>
                      <a:blip r:embed="rId6"/>
                      <a:stretch>
                        <a:fillRect/>
                      </a:stretch>
                    </p:blipFill>
                    <p:spPr>
                      <a:xfrm>
                        <a:off x="3710409" y="4469512"/>
                        <a:ext cx="2260600" cy="481012"/>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F17316EC-B518-4D67-BD39-7D440B482BA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315998464"/>
      </p:ext>
    </p:extLst>
  </p:cSld>
  <p:clrMapOvr>
    <a:masterClrMapping/>
  </p:clrMapOvr>
  <mc:AlternateContent xmlns:mc="http://schemas.openxmlformats.org/markup-compatibility/2006" xmlns:p14="http://schemas.microsoft.com/office/powerpoint/2010/main">
    <mc:Choice Requires="p14">
      <p:transition spd="slow" p14:dur="2000" advTm="166809"/>
    </mc:Choice>
    <mc:Fallback xmlns="">
      <p:transition spd="slow" advTm="166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Interpolation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noAutofit/>
          </a:bodyPr>
          <a:lstStyle/>
          <a:p>
            <a:r>
              <a:rPr lang="en-US" dirty="0"/>
              <a:t>The fourth tool is interpolation:</a:t>
            </a:r>
          </a:p>
          <a:p>
            <a:pPr lvl="1"/>
            <a:r>
              <a:rPr lang="en-US" dirty="0"/>
              <a:t>Given </a:t>
            </a:r>
            <a:r>
              <a:rPr lang="en-US" i="1" dirty="0">
                <a:latin typeface="Times New Roman" panose="02020603050405020304" pitchFamily="18" charset="0"/>
              </a:rPr>
              <a:t>n</a:t>
            </a:r>
            <a:r>
              <a:rPr lang="en-US" dirty="0"/>
              <a:t> points, we can always find a unique polynomial of degree </a:t>
            </a:r>
            <a:r>
              <a:rPr lang="en-US" i="1" dirty="0">
                <a:latin typeface="Times New Roman" panose="02020603050405020304" pitchFamily="18" charset="0"/>
              </a:rPr>
              <a:t>n</a:t>
            </a:r>
            <a:r>
              <a:rPr lang="en-US" dirty="0">
                <a:latin typeface="Times New Roman" panose="02020603050405020304" pitchFamily="18" charset="0"/>
              </a:rPr>
              <a:t> – 1</a:t>
            </a:r>
            <a:r>
              <a:rPr lang="en-US" dirty="0"/>
              <a:t> that passes though all </a:t>
            </a:r>
            <a:r>
              <a:rPr lang="en-US" i="1" dirty="0">
                <a:latin typeface="Times New Roman" panose="02020603050405020304" pitchFamily="18" charset="0"/>
              </a:rPr>
              <a:t>n</a:t>
            </a:r>
            <a:r>
              <a:rPr lang="en-US" dirty="0"/>
              <a:t> points</a:t>
            </a:r>
          </a:p>
          <a:p>
            <a:pPr lvl="2"/>
            <a:r>
              <a:rPr lang="en-US" dirty="0"/>
              <a:t>This requires the </a:t>
            </a:r>
            <a:r>
              <a:rPr lang="en-US" i="1" dirty="0">
                <a:latin typeface="Times New Roman" panose="02020603050405020304" pitchFamily="18" charset="0"/>
              </a:rPr>
              <a:t>x</a:t>
            </a:r>
            <a:r>
              <a:rPr lang="en-US" dirty="0"/>
              <a:t> values are all unique</a:t>
            </a:r>
          </a:p>
          <a:p>
            <a:pPr lvl="1"/>
            <a:r>
              <a:rPr lang="en-US" dirty="0"/>
              <a:t>This requires the generation of a </a:t>
            </a:r>
            <a:r>
              <a:rPr lang="en-US" dirty="0" err="1"/>
              <a:t>Vandermonde</a:t>
            </a:r>
            <a:r>
              <a:rPr lang="en-US" dirty="0"/>
              <a:t> matrix</a:t>
            </a:r>
          </a:p>
          <a:p>
            <a:pPr lvl="1"/>
            <a:r>
              <a:rPr lang="en-US" dirty="0"/>
              <a:t>The condition number of the </a:t>
            </a:r>
            <a:r>
              <a:rPr lang="en-US" dirty="0" err="1"/>
              <a:t>Vandermonde</a:t>
            </a:r>
            <a:r>
              <a:rPr lang="en-US" dirty="0"/>
              <a:t> matrix is smaller if:</a:t>
            </a:r>
          </a:p>
          <a:p>
            <a:pPr lvl="2"/>
            <a:r>
              <a:rPr lang="en-US" dirty="0"/>
              <a:t>The </a:t>
            </a:r>
            <a:r>
              <a:rPr lang="en-US" i="1" dirty="0">
                <a:latin typeface="Times New Roman" panose="02020603050405020304" pitchFamily="18" charset="0"/>
              </a:rPr>
              <a:t>x</a:t>
            </a:r>
            <a:r>
              <a:rPr lang="en-US" dirty="0"/>
              <a:t>-values are closer to the origin</a:t>
            </a:r>
          </a:p>
          <a:p>
            <a:pPr lvl="2"/>
            <a:r>
              <a:rPr lang="en-US" dirty="0"/>
              <a:t>The </a:t>
            </a:r>
            <a:r>
              <a:rPr lang="en-US" i="1" dirty="0">
                <a:latin typeface="Times New Roman" panose="02020603050405020304" pitchFamily="18" charset="0"/>
              </a:rPr>
              <a:t>x</a:t>
            </a:r>
            <a:r>
              <a:rPr lang="en-US" dirty="0"/>
              <a:t>-values are equally spaced</a:t>
            </a:r>
          </a:p>
          <a:p>
            <a:pPr lvl="2"/>
            <a:r>
              <a:rPr lang="en-US" dirty="0"/>
              <a:t>The number of points </a:t>
            </a:r>
            <a:r>
              <a:rPr lang="en-US" i="1" dirty="0">
                <a:latin typeface="Times New Roman" panose="02020603050405020304" pitchFamily="18" charset="0"/>
              </a:rPr>
              <a:t>n</a:t>
            </a:r>
            <a:r>
              <a:rPr lang="en-US" dirty="0"/>
              <a:t> is kept small</a:t>
            </a:r>
          </a:p>
          <a:p>
            <a:pPr lvl="1"/>
            <a:r>
              <a:rPr lang="en-US" dirty="0"/>
              <a:t>The former can be achieved by shifting the </a:t>
            </a:r>
            <a:r>
              <a:rPr lang="en-US" i="1" dirty="0">
                <a:latin typeface="Times New Roman" panose="02020603050405020304" pitchFamily="18" charset="0"/>
              </a:rPr>
              <a:t>x</a:t>
            </a:r>
            <a:r>
              <a:rPr lang="en-US" dirty="0"/>
              <a:t>-values towards</a:t>
            </a:r>
            <a:br>
              <a:rPr lang="en-US" dirty="0"/>
            </a:br>
            <a:r>
              <a:rPr lang="en-US" dirty="0"/>
              <a:t>the origin by subtracting off their average</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Summary of tools and looking ahead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6</a:t>
            </a:fld>
            <a:endParaRPr lang="en-CA"/>
          </a:p>
        </p:txBody>
      </p:sp>
      <p:pic>
        <p:nvPicPr>
          <p:cNvPr id="6" name="Audio 5">
            <a:hlinkClick r:id="" action="ppaction://media"/>
            <a:extLst>
              <a:ext uri="{FF2B5EF4-FFF2-40B4-BE49-F238E27FC236}">
                <a16:creationId xmlns:a16="http://schemas.microsoft.com/office/drawing/2014/main" id="{CE2B6CE4-4F6B-4078-9716-B8D89ADBD31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915336076"/>
      </p:ext>
    </p:extLst>
  </p:cSld>
  <p:clrMapOvr>
    <a:masterClrMapping/>
  </p:clrMapOvr>
  <mc:AlternateContent xmlns:mc="http://schemas.openxmlformats.org/markup-compatibility/2006" xmlns:p14="http://schemas.microsoft.com/office/powerpoint/2010/main">
    <mc:Choice Requires="p14">
      <p:transition spd="slow" p14:dur="2000" advTm="141362"/>
    </mc:Choice>
    <mc:Fallback xmlns="">
      <p:transition spd="slow" advTm="141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Taylor series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noAutofit/>
          </a:bodyPr>
          <a:lstStyle/>
          <a:p>
            <a:r>
              <a:rPr lang="en-US" dirty="0"/>
              <a:t>The fifth tool is Taylor series:</a:t>
            </a:r>
          </a:p>
          <a:p>
            <a:pPr lvl="1"/>
            <a:r>
              <a:rPr lang="en-US" dirty="0"/>
              <a:t>For an appropriately differentiable function,</a:t>
            </a:r>
            <a:br>
              <a:rPr lang="en-US" dirty="0"/>
            </a:br>
            <a:r>
              <a:rPr lang="en-US" dirty="0"/>
              <a:t>       the Taylor series gives both the approximation and the error</a:t>
            </a:r>
          </a:p>
          <a:p>
            <a:pPr lvl="1"/>
            <a:r>
              <a:rPr lang="en-US" dirty="0"/>
              <a:t>We will write Taylor series in the form:</a:t>
            </a:r>
          </a:p>
          <a:p>
            <a:pPr marL="457200" lvl="1" indent="0">
              <a:buNone/>
            </a:pPr>
            <a:endParaRPr lang="en-US" sz="1800" dirty="0"/>
          </a:p>
          <a:p>
            <a:pPr lvl="1"/>
            <a:endParaRPr lang="en-US" sz="1800" dirty="0"/>
          </a:p>
          <a:p>
            <a:pPr lvl="1"/>
            <a:r>
              <a:rPr lang="en-US" dirty="0"/>
              <a:t>An </a:t>
            </a:r>
            <a:r>
              <a:rPr lang="en-US" i="1" dirty="0">
                <a:latin typeface="Times New Roman" panose="02020603050405020304" pitchFamily="18" charset="0"/>
              </a:rPr>
              <a:t>n</a:t>
            </a:r>
            <a:r>
              <a:rPr lang="en-US" baseline="30000" dirty="0"/>
              <a:t>th</a:t>
            </a:r>
            <a:r>
              <a:rPr lang="en-US" dirty="0"/>
              <a:t>-order Taylor series approximates </a:t>
            </a:r>
            <a:r>
              <a:rPr lang="en-US" i="1" dirty="0">
                <a:latin typeface="Times New Roman" panose="02020603050405020304" pitchFamily="18" charset="0"/>
              </a:rPr>
              <a:t>f</a:t>
            </a:r>
            <a:r>
              <a:rPr lang="en-US" i="1" dirty="0"/>
              <a:t> </a:t>
            </a:r>
            <a:r>
              <a:rPr lang="en-US" dirty="0"/>
              <a:t>with a polynomial of degree </a:t>
            </a:r>
            <a:r>
              <a:rPr lang="en-US" i="1" dirty="0"/>
              <a:t>n</a:t>
            </a:r>
            <a:r>
              <a:rPr lang="en-US" dirty="0"/>
              <a:t> together with an error term multiplied by </a:t>
            </a:r>
            <a:r>
              <a:rPr lang="en-US" i="1" dirty="0">
                <a:latin typeface="Times New Roman" panose="02020603050405020304" pitchFamily="18" charset="0"/>
              </a:rPr>
              <a:t>h</a:t>
            </a:r>
            <a:r>
              <a:rPr lang="en-US" i="1" baseline="30000" dirty="0">
                <a:latin typeface="Times New Roman" panose="02020603050405020304" pitchFamily="18" charset="0"/>
              </a:rPr>
              <a:t>n</a:t>
            </a:r>
            <a:r>
              <a:rPr lang="en-US" baseline="30000" dirty="0">
                <a:latin typeface="Times New Roman" panose="02020603050405020304" pitchFamily="18" charset="0"/>
              </a:rPr>
              <a:t>+1</a:t>
            </a:r>
          </a:p>
          <a:p>
            <a:pPr lvl="2"/>
            <a:r>
              <a:rPr lang="en-US" dirty="0"/>
              <a:t>We will say the error is </a:t>
            </a:r>
            <a:r>
              <a:rPr lang="en-US" dirty="0">
                <a:latin typeface="Times New Roman" panose="02020603050405020304" pitchFamily="18" charset="0"/>
              </a:rPr>
              <a:t>O(</a:t>
            </a:r>
            <a:r>
              <a:rPr lang="en-US" i="1" dirty="0">
                <a:latin typeface="Times New Roman" panose="02020603050405020304" pitchFamily="18" charset="0"/>
              </a:rPr>
              <a:t>h</a:t>
            </a:r>
            <a:r>
              <a:rPr lang="en-US" i="1" baseline="30000" dirty="0">
                <a:latin typeface="Times New Roman" panose="02020603050405020304" pitchFamily="18" charset="0"/>
              </a:rPr>
              <a:t>n</a:t>
            </a:r>
            <a:r>
              <a:rPr lang="en-US" baseline="30000" dirty="0">
                <a:latin typeface="Times New Roman" panose="02020603050405020304" pitchFamily="18" charset="0"/>
              </a:rPr>
              <a:t>+1</a:t>
            </a:r>
            <a:r>
              <a:rPr lang="en-US" dirty="0">
                <a:latin typeface="Times New Roman" panose="02020603050405020304" pitchFamily="18" charset="0"/>
              </a:rPr>
              <a:t>)</a:t>
            </a:r>
            <a:endParaRPr lang="en-US" dirty="0"/>
          </a:p>
          <a:p>
            <a:pPr lvl="1"/>
            <a:r>
              <a:rPr lang="en-US" dirty="0"/>
              <a:t>We will use Taylor series both to analyze the errors in our approximations, the rates of converges of various iterative algorithms, and motivate solutions other analytic problems</a:t>
            </a: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Summary of tools and looking ahead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7" name="Object 6">
            <a:extLst>
              <a:ext uri="{FF2B5EF4-FFF2-40B4-BE49-F238E27FC236}">
                <a16:creationId xmlns:a16="http://schemas.microsoft.com/office/drawing/2014/main" id="{63172E50-688A-4E57-8408-E51CA1DDCBFC}"/>
              </a:ext>
            </a:extLst>
          </p:cNvPr>
          <p:cNvGraphicFramePr>
            <a:graphicFrameLocks noChangeAspect="1"/>
          </p:cNvGraphicFramePr>
          <p:nvPr>
            <p:extLst>
              <p:ext uri="{D42A27DB-BD31-4B8C-83A1-F6EECF244321}">
                <p14:modId xmlns:p14="http://schemas.microsoft.com/office/powerpoint/2010/main" val="1848161807"/>
              </p:ext>
            </p:extLst>
          </p:nvPr>
        </p:nvGraphicFramePr>
        <p:xfrm>
          <a:off x="2209640" y="3055185"/>
          <a:ext cx="4724720" cy="747630"/>
        </p:xfrm>
        <a:graphic>
          <a:graphicData uri="http://schemas.openxmlformats.org/presentationml/2006/ole">
            <mc:AlternateContent xmlns:mc="http://schemas.openxmlformats.org/markup-compatibility/2006">
              <mc:Choice xmlns:v="urn:schemas-microsoft-com:vml" Requires="v">
                <p:oleObj name="Equation" r:id="rId5" imgW="2184120" imgH="342720" progId="Equation.DSMT4">
                  <p:embed/>
                </p:oleObj>
              </mc:Choice>
              <mc:Fallback>
                <p:oleObj name="Equation" r:id="rId5" imgW="2184120" imgH="342720" progId="Equation.DSMT4">
                  <p:embed/>
                  <p:pic>
                    <p:nvPicPr>
                      <p:cNvPr id="31" name="Object 30">
                        <a:extLst>
                          <a:ext uri="{FF2B5EF4-FFF2-40B4-BE49-F238E27FC236}">
                            <a16:creationId xmlns:a16="http://schemas.microsoft.com/office/drawing/2014/main" id="{FD82E839-6F99-4580-A8F5-48B89F2A1AFA}"/>
                          </a:ext>
                        </a:extLst>
                      </p:cNvPr>
                      <p:cNvPicPr/>
                      <p:nvPr/>
                    </p:nvPicPr>
                    <p:blipFill>
                      <a:blip r:embed="rId6"/>
                      <a:stretch>
                        <a:fillRect/>
                      </a:stretch>
                    </p:blipFill>
                    <p:spPr>
                      <a:xfrm>
                        <a:off x="2209640" y="3055185"/>
                        <a:ext cx="4724720" cy="747630"/>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8E83ADAD-56AA-44D1-A06A-4DA7FF98D28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46639317"/>
      </p:ext>
    </p:extLst>
  </p:cSld>
  <p:clrMapOvr>
    <a:masterClrMapping/>
  </p:clrMapOvr>
  <mc:AlternateContent xmlns:mc="http://schemas.openxmlformats.org/markup-compatibility/2006" xmlns:p14="http://schemas.microsoft.com/office/powerpoint/2010/main">
    <mc:Choice Requires="p14">
      <p:transition spd="slow" p14:dur="2000" advTm="118817"/>
    </mc:Choice>
    <mc:Fallback xmlns="">
      <p:transition spd="slow" advTm="118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Bracketing</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noAutofit/>
          </a:bodyPr>
          <a:lstStyle/>
          <a:p>
            <a:r>
              <a:rPr lang="en-US" dirty="0"/>
              <a:t>The sixth tool is bracketing:</a:t>
            </a:r>
          </a:p>
          <a:p>
            <a:pPr lvl="1"/>
            <a:r>
              <a:rPr lang="en-US" dirty="0"/>
              <a:t>If nothing else, if we can constrain a solution to lie on an</a:t>
            </a:r>
            <a:br>
              <a:rPr lang="en-US" dirty="0"/>
            </a:br>
            <a:r>
              <a:rPr lang="en-US" dirty="0"/>
              <a:t>interval </a:t>
            </a:r>
            <a:r>
              <a:rPr lang="en-US" dirty="0">
                <a:latin typeface="Times New Roman" panose="02020603050405020304" pitchFamily="18" charset="0"/>
              </a:rPr>
              <a:t>[</a:t>
            </a:r>
            <a:r>
              <a:rPr lang="en-US" i="1" dirty="0">
                <a:latin typeface="Times New Roman" panose="02020603050405020304" pitchFamily="18" charset="0"/>
              </a:rPr>
              <a:t>a</a:t>
            </a:r>
            <a:r>
              <a:rPr lang="en-US" dirty="0">
                <a:latin typeface="Times New Roman" panose="02020603050405020304" pitchFamily="18" charset="0"/>
              </a:rPr>
              <a:t>, </a:t>
            </a:r>
            <a:r>
              <a:rPr lang="en-US" i="1" dirty="0">
                <a:latin typeface="Times New Roman" panose="02020603050405020304" pitchFamily="18" charset="0"/>
              </a:rPr>
              <a:t>b</a:t>
            </a:r>
            <a:r>
              <a:rPr lang="en-US" dirty="0">
                <a:latin typeface="Times New Roman" panose="02020603050405020304" pitchFamily="18" charset="0"/>
              </a:rPr>
              <a:t>]</a:t>
            </a:r>
            <a:r>
              <a:rPr lang="en-US" dirty="0"/>
              <a:t>, it may be possible to devise an algorithm to</a:t>
            </a:r>
            <a:br>
              <a:rPr lang="en-US" dirty="0"/>
            </a:br>
            <a:r>
              <a:rPr lang="en-US" dirty="0"/>
              <a:t>reduce the interval on which the solution exists</a:t>
            </a:r>
          </a:p>
          <a:p>
            <a:pPr lvl="2"/>
            <a:r>
              <a:rPr lang="en-US" dirty="0"/>
              <a:t>We may, therefore, be able to reduce the range of values over</a:t>
            </a:r>
            <a:br>
              <a:rPr lang="en-US" dirty="0"/>
            </a:br>
            <a:r>
              <a:rPr lang="en-US" dirty="0"/>
              <a:t>which a solution exists</a:t>
            </a:r>
          </a:p>
          <a:p>
            <a:pPr lvl="1"/>
            <a:r>
              <a:rPr lang="en-US" dirty="0"/>
              <a:t>We will call this </a:t>
            </a:r>
            <a:r>
              <a:rPr lang="en-US" i="1" dirty="0"/>
              <a:t>bracketing </a:t>
            </a:r>
            <a:r>
              <a:rPr lang="en-US" dirty="0"/>
              <a:t>the solution,</a:t>
            </a:r>
            <a:br>
              <a:rPr lang="en-US" dirty="0">
                <a:latin typeface="Times New Roman" panose="02020603050405020304" pitchFamily="18" charset="0"/>
              </a:rPr>
            </a:br>
            <a:r>
              <a:rPr lang="en-US" dirty="0">
                <a:latin typeface="Times New Roman" panose="02020603050405020304" pitchFamily="18" charset="0"/>
              </a:rPr>
              <a:t>		but this is not common in the literature</a:t>
            </a:r>
          </a:p>
          <a:p>
            <a:pPr lvl="1"/>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Summary of tools and looking ahead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8</a:t>
            </a:fld>
            <a:endParaRPr lang="en-CA"/>
          </a:p>
        </p:txBody>
      </p:sp>
      <p:pic>
        <p:nvPicPr>
          <p:cNvPr id="6" name="Audio 5">
            <a:hlinkClick r:id="" action="ppaction://media"/>
            <a:extLst>
              <a:ext uri="{FF2B5EF4-FFF2-40B4-BE49-F238E27FC236}">
                <a16:creationId xmlns:a16="http://schemas.microsoft.com/office/drawing/2014/main" id="{AC2F4BC5-B289-400F-89F9-3357A33B0B5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714740550"/>
      </p:ext>
    </p:extLst>
  </p:cSld>
  <p:clrMapOvr>
    <a:masterClrMapping/>
  </p:clrMapOvr>
  <mc:AlternateContent xmlns:mc="http://schemas.openxmlformats.org/markup-compatibility/2006" xmlns:p14="http://schemas.microsoft.com/office/powerpoint/2010/main">
    <mc:Choice Requires="p14">
      <p:transition spd="slow" p14:dur="2000" advTm="53806"/>
    </mc:Choice>
    <mc:Fallback xmlns="">
      <p:transition spd="slow" advTm="53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Intermediate-value theorem</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noAutofit/>
          </a:bodyPr>
          <a:lstStyle/>
          <a:p>
            <a:r>
              <a:rPr lang="en-US" dirty="0"/>
              <a:t>The seventh tool is the intermediate-value theorem:</a:t>
            </a:r>
          </a:p>
          <a:p>
            <a:pPr lvl="1"/>
            <a:r>
              <a:rPr lang="en-US" dirty="0"/>
              <a:t>If </a:t>
            </a:r>
            <a:r>
              <a:rPr lang="en-US" i="1" dirty="0">
                <a:latin typeface="Times New Roman" panose="02020603050405020304" pitchFamily="18" charset="0"/>
              </a:rPr>
              <a:t>f</a:t>
            </a:r>
            <a:r>
              <a:rPr lang="en-US" dirty="0"/>
              <a:t> is a continues function defined on the interval </a:t>
            </a:r>
            <a:r>
              <a:rPr lang="en-US" dirty="0">
                <a:latin typeface="Times New Roman" panose="02020603050405020304" pitchFamily="18" charset="0"/>
              </a:rPr>
              <a:t>[</a:t>
            </a:r>
            <a:r>
              <a:rPr lang="en-US" i="1" dirty="0">
                <a:latin typeface="Times New Roman" panose="02020603050405020304" pitchFamily="18" charset="0"/>
              </a:rPr>
              <a:t>a</a:t>
            </a:r>
            <a:r>
              <a:rPr lang="en-US" dirty="0">
                <a:latin typeface="Times New Roman" panose="02020603050405020304" pitchFamily="18" charset="0"/>
              </a:rPr>
              <a:t>, </a:t>
            </a:r>
            <a:r>
              <a:rPr lang="en-US" i="1" dirty="0">
                <a:latin typeface="Times New Roman" panose="02020603050405020304" pitchFamily="18" charset="0"/>
              </a:rPr>
              <a:t>b</a:t>
            </a:r>
            <a:r>
              <a:rPr lang="en-US" dirty="0">
                <a:latin typeface="Times New Roman" panose="02020603050405020304" pitchFamily="18" charset="0"/>
              </a:rPr>
              <a:t>]</a:t>
            </a:r>
            <a:r>
              <a:rPr lang="en-US" dirty="0"/>
              <a:t>, then</a:t>
            </a:r>
          </a:p>
          <a:p>
            <a:pPr lvl="2"/>
            <a:r>
              <a:rPr lang="en-US" dirty="0"/>
              <a:t>The function </a:t>
            </a:r>
            <a:r>
              <a:rPr lang="en-US" i="1" dirty="0">
                <a:latin typeface="Times New Roman" panose="02020603050405020304" pitchFamily="18" charset="0"/>
              </a:rPr>
              <a:t>f</a:t>
            </a:r>
            <a:r>
              <a:rPr lang="en-US" dirty="0"/>
              <a:t> takes on all values between </a:t>
            </a:r>
            <a:r>
              <a:rPr lang="en-US" i="1" dirty="0">
                <a:latin typeface="Times New Roman" panose="02020603050405020304" pitchFamily="18" charset="0"/>
              </a:rPr>
              <a:t>f</a:t>
            </a:r>
            <a:r>
              <a:rPr lang="en-US" dirty="0">
                <a:latin typeface="Times New Roman" panose="02020603050405020304" pitchFamily="18" charset="0"/>
              </a:rPr>
              <a:t>(</a:t>
            </a:r>
            <a:r>
              <a:rPr lang="en-US" i="1" dirty="0">
                <a:latin typeface="Times New Roman" panose="02020603050405020304" pitchFamily="18" charset="0"/>
              </a:rPr>
              <a:t>a</a:t>
            </a:r>
            <a:r>
              <a:rPr lang="en-US" dirty="0">
                <a:latin typeface="Times New Roman" panose="02020603050405020304" pitchFamily="18" charset="0"/>
              </a:rPr>
              <a:t>)</a:t>
            </a:r>
            <a:r>
              <a:rPr lang="en-US" dirty="0"/>
              <a:t> and </a:t>
            </a:r>
            <a:r>
              <a:rPr lang="en-US" i="1" dirty="0">
                <a:latin typeface="Times New Roman" panose="02020603050405020304" pitchFamily="18" charset="0"/>
              </a:rPr>
              <a:t>f</a:t>
            </a:r>
            <a:r>
              <a:rPr lang="en-US" dirty="0">
                <a:latin typeface="Times New Roman" panose="02020603050405020304" pitchFamily="18" charset="0"/>
              </a:rPr>
              <a:t>(</a:t>
            </a:r>
            <a:r>
              <a:rPr lang="en-US" i="1" dirty="0">
                <a:latin typeface="Times New Roman" panose="02020603050405020304" pitchFamily="18" charset="0"/>
              </a:rPr>
              <a:t>b</a:t>
            </a:r>
            <a:r>
              <a:rPr lang="en-US" dirty="0">
                <a:latin typeface="Times New Roman" panose="02020603050405020304" pitchFamily="18" charset="0"/>
              </a:rPr>
              <a:t>)</a:t>
            </a:r>
            <a:r>
              <a:rPr lang="en-US" dirty="0"/>
              <a:t> for some value of </a:t>
            </a:r>
            <a:r>
              <a:rPr lang="en-US" i="1" dirty="0">
                <a:latin typeface="Times New Roman" panose="02020603050405020304" pitchFamily="18" charset="0"/>
              </a:rPr>
              <a:t>x</a:t>
            </a:r>
            <a:r>
              <a:rPr lang="en-US" dirty="0"/>
              <a:t> on that interval</a:t>
            </a:r>
          </a:p>
          <a:p>
            <a:pPr lvl="2"/>
            <a:r>
              <a:rPr lang="en-US" dirty="0"/>
              <a:t>The function </a:t>
            </a:r>
            <a:r>
              <a:rPr lang="en-US" i="1" dirty="0">
                <a:latin typeface="Times New Roman" panose="02020603050405020304" pitchFamily="18" charset="0"/>
              </a:rPr>
              <a:t>f</a:t>
            </a:r>
            <a:r>
              <a:rPr lang="en-US" dirty="0"/>
              <a:t> also takes on all values between the extreme points the function achieves on the interval </a:t>
            </a:r>
            <a:r>
              <a:rPr lang="en-US" dirty="0">
                <a:latin typeface="Times New Roman" panose="02020603050405020304" pitchFamily="18" charset="0"/>
              </a:rPr>
              <a:t>[</a:t>
            </a:r>
            <a:r>
              <a:rPr lang="en-US" i="1" dirty="0">
                <a:latin typeface="Times New Roman" panose="02020603050405020304" pitchFamily="18" charset="0"/>
              </a:rPr>
              <a:t>a</a:t>
            </a:r>
            <a:r>
              <a:rPr lang="en-US" dirty="0">
                <a:latin typeface="Times New Roman" panose="02020603050405020304" pitchFamily="18" charset="0"/>
              </a:rPr>
              <a:t>, </a:t>
            </a:r>
            <a:r>
              <a:rPr lang="en-US" i="1" dirty="0">
                <a:latin typeface="Times New Roman" panose="02020603050405020304" pitchFamily="18" charset="0"/>
              </a:rPr>
              <a:t>b</a:t>
            </a:r>
            <a:r>
              <a:rPr lang="en-US" dirty="0">
                <a:latin typeface="Times New Roman" panose="02020603050405020304" pitchFamily="18" charset="0"/>
              </a:rPr>
              <a:t>]</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This will be used to</a:t>
            </a:r>
            <a:r>
              <a:rPr kumimoji="0" lang="en-US" sz="21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determine the error of many of our algorithms</a:t>
            </a:r>
            <a:endParaRPr kumimoji="0" lang="en-US" sz="21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lvl="2"/>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Summary of tools and looking ahead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9</a:t>
            </a:fld>
            <a:endParaRPr lang="en-CA"/>
          </a:p>
        </p:txBody>
      </p:sp>
      <p:pic>
        <p:nvPicPr>
          <p:cNvPr id="6" name="Audio 5">
            <a:hlinkClick r:id="" action="ppaction://media"/>
            <a:extLst>
              <a:ext uri="{FF2B5EF4-FFF2-40B4-BE49-F238E27FC236}">
                <a16:creationId xmlns:a16="http://schemas.microsoft.com/office/drawing/2014/main" id="{B0707F5E-BE99-4B76-851F-4D46D968301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38450572"/>
      </p:ext>
    </p:extLst>
  </p:cSld>
  <p:clrMapOvr>
    <a:masterClrMapping/>
  </p:clrMapOvr>
  <mc:AlternateContent xmlns:mc="http://schemas.openxmlformats.org/markup-compatibility/2006" xmlns:p14="http://schemas.microsoft.com/office/powerpoint/2010/main">
    <mc:Choice Requires="p14">
      <p:transition spd="slow" p14:dur="2000" advTm="43544"/>
    </mc:Choice>
    <mc:Fallback xmlns="">
      <p:transition spd="slow" advTm="43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9|37.9"/>
</p:tagLst>
</file>

<file path=ppt/tags/tag2.xml><?xml version="1.0" encoding="utf-8"?>
<p:tagLst xmlns:a="http://schemas.openxmlformats.org/drawingml/2006/main" xmlns:r="http://schemas.openxmlformats.org/officeDocument/2006/relationships" xmlns:p="http://schemas.openxmlformats.org/presentationml/2006/main">
  <p:tag name="TIMING" val="|3|24.3|9.2|16.1|4.2|10.9|9.5|6.8|19.2"/>
</p:tagLst>
</file>

<file path=ppt/tags/tag3.xml><?xml version="1.0" encoding="utf-8"?>
<p:tagLst xmlns:a="http://schemas.openxmlformats.org/drawingml/2006/main" xmlns:r="http://schemas.openxmlformats.org/officeDocument/2006/relationships" xmlns:p="http://schemas.openxmlformats.org/presentationml/2006/main">
  <p:tag name="TIMING" val="|3.2|19.7|8.1|33.4|23|27.5|8.7"/>
</p:tagLst>
</file>

<file path=ppt/tags/tag4.xml><?xml version="1.0" encoding="utf-8"?>
<p:tagLst xmlns:a="http://schemas.openxmlformats.org/drawingml/2006/main" xmlns:r="http://schemas.openxmlformats.org/officeDocument/2006/relationships" xmlns:p="http://schemas.openxmlformats.org/presentationml/2006/main">
  <p:tag name="TIMING" val="|4.7|7.1|13|33.1|5.5|4.2|16|17.7"/>
</p:tagLst>
</file>

<file path=ppt/tags/tag5.xml><?xml version="1.0" encoding="utf-8"?>
<p:tagLst xmlns:a="http://schemas.openxmlformats.org/drawingml/2006/main" xmlns:r="http://schemas.openxmlformats.org/officeDocument/2006/relationships" xmlns:p="http://schemas.openxmlformats.org/presentationml/2006/main">
  <p:tag name="TIMING" val="|3.8|16.7|25.4|33|7.4"/>
</p:tagLst>
</file>

<file path=ppt/tags/tag6.xml><?xml version="1.0" encoding="utf-8"?>
<p:tagLst xmlns:a="http://schemas.openxmlformats.org/drawingml/2006/main" xmlns:r="http://schemas.openxmlformats.org/officeDocument/2006/relationships" xmlns:p="http://schemas.openxmlformats.org/presentationml/2006/main">
  <p:tag name="TIMING" val="|2.3|19.2|16"/>
</p:tagLst>
</file>

<file path=ppt/tags/tag7.xml><?xml version="1.0" encoding="utf-8"?>
<p:tagLst xmlns:a="http://schemas.openxmlformats.org/drawingml/2006/main" xmlns:r="http://schemas.openxmlformats.org/officeDocument/2006/relationships" xmlns:p="http://schemas.openxmlformats.org/presentationml/2006/main">
  <p:tag name="TIMING" val="|6|6.4|11.2|10.2"/>
</p:tagLst>
</file>

<file path=ppt/tags/tag8.xml><?xml version="1.0" encoding="utf-8"?>
<p:tagLst xmlns:a="http://schemas.openxmlformats.org/drawingml/2006/main" xmlns:r="http://schemas.openxmlformats.org/officeDocument/2006/relationships" xmlns:p="http://schemas.openxmlformats.org/presentationml/2006/main">
  <p:tag name="TIMING" val="|9|15.7|23.9|24.4|16.2|29.9|7.7"/>
</p:tagLst>
</file>

<file path=ppt/tags/tag9.xml><?xml version="1.0" encoding="utf-8"?>
<p:tagLst xmlns:a="http://schemas.openxmlformats.org/drawingml/2006/main" xmlns:r="http://schemas.openxmlformats.org/officeDocument/2006/relationships" xmlns:p="http://schemas.openxmlformats.org/presentationml/2006/main">
  <p:tag name="TIMING" val="|32.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90865</TotalTime>
  <Words>1124</Words>
  <Application>Microsoft Office PowerPoint</Application>
  <PresentationFormat>On-screen Show (4:3)</PresentationFormat>
  <Paragraphs>118</Paragraphs>
  <Slides>15</Slides>
  <Notes>0</Notes>
  <HiddenSlides>0</HiddenSlides>
  <MMClips>15</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25" baseType="lpstr">
      <vt:lpstr>Arial</vt:lpstr>
      <vt:lpstr>Bookman Old Style</vt:lpstr>
      <vt:lpstr>Calibri</vt:lpstr>
      <vt:lpstr>Cambria</vt:lpstr>
      <vt:lpstr>Consolas</vt:lpstr>
      <vt:lpstr>Constantia</vt:lpstr>
      <vt:lpstr>Georgia</vt:lpstr>
      <vt:lpstr>Times New Roman</vt:lpstr>
      <vt:lpstr>Office Theme</vt:lpstr>
      <vt:lpstr>Equation</vt:lpstr>
      <vt:lpstr>Summary of the tools for finding algorithms and looking ahead</vt:lpstr>
      <vt:lpstr>Introduction</vt:lpstr>
      <vt:lpstr>Weighted averages</vt:lpstr>
      <vt:lpstr>Iteration</vt:lpstr>
      <vt:lpstr>Linear algebra</vt:lpstr>
      <vt:lpstr>Interpolation</vt:lpstr>
      <vt:lpstr>Taylor series</vt:lpstr>
      <vt:lpstr>Bracketing</vt:lpstr>
      <vt:lpstr>Intermediate-value theorem</vt:lpstr>
      <vt:lpstr>Looking ahead</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1611</cp:revision>
  <dcterms:created xsi:type="dcterms:W3CDTF">2020-04-30T19:27:29Z</dcterms:created>
  <dcterms:modified xsi:type="dcterms:W3CDTF">2021-01-27T19:02:07Z</dcterms:modified>
</cp:coreProperties>
</file>